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1" r:id="rId7"/>
    <p:sldId id="292" r:id="rId8"/>
    <p:sldId id="293" r:id="rId9"/>
    <p:sldId id="257" r:id="rId10"/>
    <p:sldId id="259" r:id="rId11"/>
    <p:sldId id="262" r:id="rId12"/>
    <p:sldId id="263" r:id="rId13"/>
    <p:sldId id="264" r:id="rId14"/>
    <p:sldId id="265" r:id="rId15"/>
    <p:sldId id="266" r:id="rId16"/>
    <p:sldId id="294" r:id="rId17"/>
    <p:sldId id="295" r:id="rId18"/>
    <p:sldId id="297" r:id="rId19"/>
    <p:sldId id="267" r:id="rId20"/>
    <p:sldId id="272" r:id="rId21"/>
    <p:sldId id="268" r:id="rId22"/>
    <p:sldId id="269" r:id="rId23"/>
    <p:sldId id="270" r:id="rId24"/>
    <p:sldId id="273" r:id="rId25"/>
    <p:sldId id="274" r:id="rId26"/>
    <p:sldId id="275" r:id="rId27"/>
    <p:sldId id="276" r:id="rId28"/>
    <p:sldId id="277" r:id="rId29"/>
    <p:sldId id="278" r:id="rId30"/>
    <p:sldId id="281" r:id="rId31"/>
    <p:sldId id="284" r:id="rId32"/>
    <p:sldId id="279" r:id="rId33"/>
    <p:sldId id="282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F2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09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docid=zjQDqmOlYyzMFM&amp;tbnid=7zRsAZYybNp43M:&amp;ved=0CAUQjRw&amp;url=https://www.universalorlando.com/Merchandise/Gift/Harry_Potter/Souvenirs/Sorting_Hat_Magnet.html&amp;ei=IstBUpuSOI7EswaF2YGwBA&amp;bvm=bv.52434380,d.Yms&amp;psig=AFQjCNHjEOd0Kz8X04wntrgADLFIjSUfyA&amp;ust=138012991919837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NAP5 – the Main </a:t>
            </a:r>
            <a:r>
              <a:rPr lang="en-GB" b="1" dirty="0" smtClean="0"/>
              <a:t>R</a:t>
            </a:r>
            <a:r>
              <a:rPr lang="en-GB" b="1" dirty="0" smtClean="0"/>
              <a:t>esults </a:t>
            </a:r>
            <a:r>
              <a:rPr lang="en-GB" b="1" dirty="0" smtClean="0"/>
              <a:t>and </a:t>
            </a:r>
            <a:r>
              <a:rPr lang="en-GB" b="1" dirty="0" smtClean="0"/>
              <a:t>Incidences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</a:t>
            </a:r>
            <a:r>
              <a:rPr lang="en-GB" dirty="0" err="1" smtClean="0"/>
              <a:t>Jaideep</a:t>
            </a:r>
            <a:r>
              <a:rPr lang="en-GB" dirty="0" smtClean="0"/>
              <a:t> J </a:t>
            </a:r>
            <a:r>
              <a:rPr lang="en-GB" dirty="0" err="1" smtClean="0"/>
              <a:t>Pandit</a:t>
            </a:r>
            <a:endParaRPr lang="en-GB" dirty="0" smtClean="0"/>
          </a:p>
          <a:p>
            <a:r>
              <a:rPr lang="en-GB" dirty="0" smtClean="0"/>
              <a:t>Clinical Lead, NAP5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78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752528" cy="18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2348880"/>
            <a:ext cx="50840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454" y="3573016"/>
            <a:ext cx="4705793" cy="70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797152"/>
            <a:ext cx="4878288" cy="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517232"/>
            <a:ext cx="4608512" cy="4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Main focus is on certain/probable and possible reports</a:t>
            </a:r>
          </a:p>
          <a:p>
            <a:endParaRPr lang="en-GB" dirty="0" smtClean="0"/>
          </a:p>
          <a:p>
            <a:r>
              <a:rPr lang="en-GB" dirty="0" smtClean="0"/>
              <a:t>We can compare % Activity Survey </a:t>
            </a:r>
            <a:r>
              <a:rPr lang="en-GB" dirty="0" err="1" smtClean="0"/>
              <a:t>vs</a:t>
            </a:r>
            <a:r>
              <a:rPr lang="en-GB" dirty="0" smtClean="0"/>
              <a:t> AAGA s ‘relative risk’ or ‘hazard ratio’</a:t>
            </a:r>
          </a:p>
          <a:p>
            <a:endParaRPr lang="en-GB" dirty="0" smtClean="0"/>
          </a:p>
          <a:p>
            <a:r>
              <a:rPr lang="en-GB" dirty="0" smtClean="0"/>
              <a:t>In following graphs, proportions</a:t>
            </a:r>
          </a:p>
          <a:p>
            <a:pPr lvl="1"/>
            <a:r>
              <a:rPr lang="en-GB" dirty="0" smtClean="0"/>
              <a:t>Lines = Activity Survey</a:t>
            </a:r>
          </a:p>
          <a:p>
            <a:pPr lvl="1"/>
            <a:r>
              <a:rPr lang="en-GB" dirty="0" smtClean="0"/>
              <a:t>Bars = AAGA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AAGA most in young/middle age adults (viz. Baseline)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649049" cy="451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AAGA more in obese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29616"/>
            <a:ext cx="6390844" cy="44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influential (ASA 3/ 4 more sensitive to drug; get less drug?)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611366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of anaesthesia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 in dynamic </a:t>
            </a:r>
            <a:r>
              <a:rPr lang="en-GB" dirty="0" smtClean="0"/>
              <a:t>phases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019403" cy="51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Duration AAGA very </a:t>
            </a:r>
            <a:r>
              <a:rPr lang="en-GB" dirty="0" smtClean="0"/>
              <a:t>brief (median 3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153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Duration per se did not affect impact-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98440"/>
            <a:ext cx="6533244" cy="42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Distress caused especially by paralysis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19838"/>
            <a:ext cx="5936429" cy="46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 and cardiothoracic over-represented…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920880" cy="482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63888" y="4581128"/>
            <a:ext cx="504056" cy="2276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72000" y="4581128"/>
            <a:ext cx="504056" cy="2276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443216"/>
            <a:ext cx="4429757" cy="234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61839"/>
          <a:stretch/>
        </p:blipFill>
        <p:spPr bwMode="auto">
          <a:xfrm>
            <a:off x="511838" y="1484784"/>
            <a:ext cx="8229600" cy="9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9972"/>
          <a:stretch/>
        </p:blipFill>
        <p:spPr bwMode="auto">
          <a:xfrm>
            <a:off x="518864" y="2420888"/>
            <a:ext cx="8229600" cy="102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484784"/>
            <a:ext cx="36004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82107" y="1484784"/>
            <a:ext cx="36004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60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Modes of anaesthesia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 profile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560840" cy="511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Induction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501208"/>
          </a:xfrm>
        </p:spPr>
        <p:txBody>
          <a:bodyPr>
            <a:normAutofit/>
          </a:bodyPr>
          <a:lstStyle/>
          <a:p>
            <a:r>
              <a:rPr lang="en-GB" dirty="0" err="1" smtClean="0"/>
              <a:t>Thiopentone</a:t>
            </a:r>
            <a:r>
              <a:rPr lang="en-GB" dirty="0" smtClean="0"/>
              <a:t>:</a:t>
            </a:r>
          </a:p>
          <a:p>
            <a:pPr>
              <a:buNone/>
            </a:pPr>
            <a:r>
              <a:rPr lang="en-GB" dirty="0" smtClean="0"/>
              <a:t>RSI/OB</a:t>
            </a:r>
          </a:p>
          <a:p>
            <a:pPr>
              <a:buNone/>
            </a:pPr>
            <a:r>
              <a:rPr lang="en-GB" dirty="0" smtClean="0"/>
              <a:t>3% of all inductions</a:t>
            </a:r>
          </a:p>
          <a:p>
            <a:pPr>
              <a:buNone/>
            </a:pPr>
            <a:r>
              <a:rPr lang="en-GB" dirty="0" smtClean="0"/>
              <a:t>87% if RSI inductions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Etomidate</a:t>
            </a:r>
            <a:r>
              <a:rPr lang="en-GB" dirty="0" smtClean="0"/>
              <a:t>? RSI</a:t>
            </a:r>
          </a:p>
          <a:p>
            <a:pPr>
              <a:buNone/>
            </a:pPr>
            <a:r>
              <a:rPr lang="en-GB" dirty="0" smtClean="0"/>
              <a:t>(not used so much;</a:t>
            </a:r>
          </a:p>
          <a:p>
            <a:pPr>
              <a:buNone/>
            </a:pPr>
            <a:r>
              <a:rPr lang="en-GB" dirty="0" smtClean="0"/>
              <a:t>unfamiliarity?)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4752528" cy="70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56176" y="4077072"/>
            <a:ext cx="576064" cy="30963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36296" y="4077072"/>
            <a:ext cx="576064" cy="30963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674" y="3117187"/>
            <a:ext cx="523326" cy="374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567936" y="2753544"/>
            <a:ext cx="576064" cy="410445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TIVA a risk?</a:t>
            </a:r>
          </a:p>
          <a:p>
            <a:endParaRPr lang="en-GB" dirty="0" smtClean="0"/>
          </a:p>
          <a:p>
            <a:r>
              <a:rPr lang="en-GB" dirty="0" smtClean="0"/>
              <a:t>N2O ‘neutral’</a:t>
            </a:r>
          </a:p>
          <a:p>
            <a:pPr>
              <a:buNone/>
            </a:pPr>
            <a:r>
              <a:rPr lang="en-GB" dirty="0" smtClean="0"/>
              <a:t>(less volatile used, so net </a:t>
            </a:r>
          </a:p>
          <a:p>
            <a:pPr>
              <a:buNone/>
            </a:pPr>
            <a:r>
              <a:rPr lang="en-GB" dirty="0" smtClean="0"/>
              <a:t>effect neutral?)</a:t>
            </a:r>
          </a:p>
          <a:p>
            <a:endParaRPr lang="en-GB" dirty="0" smtClean="0"/>
          </a:p>
          <a:p>
            <a:r>
              <a:rPr lang="en-GB" dirty="0" err="1" smtClean="0"/>
              <a:t>Sevo</a:t>
            </a:r>
            <a:r>
              <a:rPr lang="en-GB" dirty="0" smtClean="0"/>
              <a:t> protective??</a:t>
            </a:r>
          </a:p>
          <a:p>
            <a:r>
              <a:rPr lang="en-GB" dirty="0" smtClean="0"/>
              <a:t>(agent-specific effects?)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624"/>
            <a:ext cx="147593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357" y="0"/>
            <a:ext cx="26456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00392" y="3356992"/>
            <a:ext cx="504056" cy="3024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NMB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‘unholy trinity’ that leads</a:t>
            </a:r>
          </a:p>
          <a:p>
            <a:pPr>
              <a:buNone/>
            </a:pPr>
            <a:r>
              <a:rPr lang="en-GB" dirty="0" smtClean="0"/>
              <a:t>to AAGA</a:t>
            </a:r>
          </a:p>
          <a:p>
            <a:pPr>
              <a:buNone/>
            </a:pPr>
            <a:r>
              <a:rPr lang="en-GB" dirty="0" smtClean="0"/>
              <a:t>- NMB</a:t>
            </a:r>
          </a:p>
          <a:p>
            <a:pPr>
              <a:buNone/>
            </a:pPr>
            <a:r>
              <a:rPr lang="en-GB" dirty="0" smtClean="0"/>
              <a:t>- no n stimulator</a:t>
            </a:r>
          </a:p>
          <a:p>
            <a:pPr>
              <a:buNone/>
            </a:pPr>
            <a:r>
              <a:rPr lang="en-GB" dirty="0" smtClean="0"/>
              <a:t>- no reversal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734880"/>
            <a:ext cx="1237481" cy="612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147593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“Incidence”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Incidence of what?</a:t>
            </a:r>
          </a:p>
          <a:p>
            <a:r>
              <a:rPr lang="en-GB" dirty="0" smtClean="0"/>
              <a:t>AAGA highly </a:t>
            </a:r>
            <a:r>
              <a:rPr lang="en-GB" dirty="0" err="1" smtClean="0"/>
              <a:t>heterogenous</a:t>
            </a:r>
            <a:endParaRPr lang="en-GB" dirty="0" smtClean="0"/>
          </a:p>
          <a:p>
            <a:r>
              <a:rPr lang="en-GB" dirty="0" smtClean="0"/>
              <a:t>Different methods look at different things</a:t>
            </a:r>
          </a:p>
          <a:p>
            <a:r>
              <a:rPr lang="en-GB" dirty="0" smtClean="0"/>
              <a:t>Brice = ~1:600</a:t>
            </a:r>
          </a:p>
          <a:p>
            <a:r>
              <a:rPr lang="en-GB" dirty="0" smtClean="0"/>
              <a:t>Baseline = ~1:15,000</a:t>
            </a:r>
          </a:p>
          <a:p>
            <a:r>
              <a:rPr lang="en-GB" dirty="0" smtClean="0"/>
              <a:t>NAP5 main study 1: 19,000 - aggregate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Incidence subgroups…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patient reports, valid, substantiated or not (n = 471)</a:t>
            </a:r>
          </a:p>
          <a:p>
            <a:endParaRPr lang="en-GB" dirty="0" smtClean="0"/>
          </a:p>
          <a:p>
            <a:r>
              <a:rPr lang="en-GB" dirty="0" smtClean="0"/>
              <a:t>1: 6,000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Admissible patient reports (n = 300)</a:t>
            </a:r>
          </a:p>
          <a:p>
            <a:endParaRPr lang="en-GB" dirty="0" smtClean="0"/>
          </a:p>
          <a:p>
            <a:r>
              <a:rPr lang="en-GB" dirty="0" smtClean="0"/>
              <a:t>1: 12,000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Certain/probable or possible only (n = 141)</a:t>
            </a:r>
          </a:p>
          <a:p>
            <a:endParaRPr lang="en-GB" dirty="0" smtClean="0"/>
          </a:p>
          <a:p>
            <a:r>
              <a:rPr lang="en-GB" dirty="0" smtClean="0"/>
              <a:t>1: 20,000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no NMB used </a:t>
            </a:r>
          </a:p>
          <a:p>
            <a:endParaRPr lang="en-GB" dirty="0" smtClean="0"/>
          </a:p>
          <a:p>
            <a:r>
              <a:rPr lang="en-GB" dirty="0" smtClean="0"/>
              <a:t>1 : 136,000</a:t>
            </a:r>
          </a:p>
          <a:p>
            <a:endParaRPr lang="en-GB" dirty="0" smtClean="0"/>
          </a:p>
          <a:p>
            <a:r>
              <a:rPr lang="en-GB" dirty="0" smtClean="0"/>
              <a:t>When NMB used</a:t>
            </a:r>
          </a:p>
          <a:p>
            <a:endParaRPr lang="en-GB" dirty="0" smtClean="0"/>
          </a:p>
          <a:p>
            <a:r>
              <a:rPr lang="en-GB" dirty="0" smtClean="0"/>
              <a:t>1: 8,200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Cardiothoracic </a:t>
            </a:r>
          </a:p>
          <a:p>
            <a:endParaRPr lang="en-GB" dirty="0" smtClean="0"/>
          </a:p>
          <a:p>
            <a:r>
              <a:rPr lang="en-GB" dirty="0" smtClean="0"/>
              <a:t>1 : 8,000 (same as NMB)</a:t>
            </a:r>
          </a:p>
          <a:p>
            <a:endParaRPr lang="en-GB" dirty="0" smtClean="0"/>
          </a:p>
          <a:p>
            <a:r>
              <a:rPr lang="en-GB" dirty="0" smtClean="0"/>
              <a:t>Caesarean section</a:t>
            </a:r>
          </a:p>
          <a:p>
            <a:endParaRPr lang="en-GB" dirty="0" smtClean="0"/>
          </a:p>
          <a:p>
            <a:r>
              <a:rPr lang="en-GB" dirty="0" smtClean="0"/>
              <a:t>1: 670 (close to Brice)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Broadly as for NAP3, NAP4</a:t>
            </a:r>
          </a:p>
          <a:p>
            <a:pPr marL="0" indent="0">
              <a:buNone/>
            </a:pPr>
            <a:r>
              <a:rPr lang="en-GB" dirty="0" smtClean="0"/>
              <a:t>- All UK NHS hospitals</a:t>
            </a:r>
          </a:p>
          <a:p>
            <a:pPr>
              <a:buFontTx/>
              <a:buChar char="-"/>
            </a:pPr>
            <a:r>
              <a:rPr lang="en-GB" dirty="0" smtClean="0"/>
              <a:t>Service evaluation</a:t>
            </a:r>
          </a:p>
          <a:p>
            <a:pPr>
              <a:buFontTx/>
              <a:buChar char="-"/>
            </a:pPr>
            <a:r>
              <a:rPr lang="en-GB" dirty="0" smtClean="0"/>
              <a:t>I year </a:t>
            </a:r>
            <a:r>
              <a:rPr lang="en-GB" dirty="0" smtClean="0"/>
              <a:t>registry anonymous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New </a:t>
            </a:r>
            <a:r>
              <a:rPr lang="en-GB" dirty="0"/>
              <a:t>for NAP5</a:t>
            </a:r>
          </a:p>
          <a:p>
            <a:pPr marL="0" indent="0">
              <a:buNone/>
            </a:pPr>
            <a:r>
              <a:rPr lang="en-GB" dirty="0" smtClean="0"/>
              <a:t>- Inclusion </a:t>
            </a:r>
            <a:r>
              <a:rPr lang="en-GB" dirty="0"/>
              <a:t>of Ireland</a:t>
            </a:r>
          </a:p>
          <a:p>
            <a:pPr marL="0" indent="0">
              <a:buNone/>
            </a:pPr>
            <a:r>
              <a:rPr lang="en-GB" dirty="0" smtClean="0"/>
              <a:t>- Negative reporting</a:t>
            </a:r>
          </a:p>
          <a:p>
            <a:pPr marL="0" indent="0">
              <a:buFontTx/>
              <a:buChar char="-"/>
            </a:pPr>
            <a:r>
              <a:rPr lang="en-GB" dirty="0" smtClean="0"/>
              <a:t>Collaboration </a:t>
            </a:r>
            <a:r>
              <a:rPr lang="en-GB" dirty="0" smtClean="0"/>
              <a:t>AAGBI + </a:t>
            </a:r>
            <a:r>
              <a:rPr lang="en-GB" dirty="0" err="1" smtClean="0"/>
              <a:t>RCoA</a:t>
            </a:r>
            <a:endParaRPr lang="en-GB" dirty="0" smtClean="0"/>
          </a:p>
          <a:p>
            <a:pPr marL="0" indent="0">
              <a:buFontTx/>
              <a:buChar char="-"/>
            </a:pPr>
            <a:r>
              <a:rPr lang="en-GB" dirty="0" smtClean="0"/>
              <a:t> </a:t>
            </a:r>
            <a:r>
              <a:rPr lang="en-GB" dirty="0" smtClean="0"/>
              <a:t>Activity Survey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453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/>
          </a:bodyPr>
          <a:lstStyle/>
          <a:p>
            <a:r>
              <a:rPr lang="en-GB" dirty="0" smtClean="0"/>
              <a:t>Paediatric</a:t>
            </a:r>
          </a:p>
          <a:p>
            <a:endParaRPr lang="en-GB" dirty="0" smtClean="0"/>
          </a:p>
          <a:p>
            <a:r>
              <a:rPr lang="en-GB" dirty="0" smtClean="0"/>
              <a:t>1: 61,000</a:t>
            </a:r>
          </a:p>
          <a:p>
            <a:endParaRPr lang="en-GB" dirty="0" smtClean="0"/>
          </a:p>
          <a:p>
            <a:r>
              <a:rPr lang="en-GB" dirty="0" smtClean="0"/>
              <a:t>AAGA reports after sedation by anaesthetists</a:t>
            </a:r>
          </a:p>
          <a:p>
            <a:endParaRPr lang="en-GB" dirty="0" smtClean="0"/>
          </a:p>
          <a:p>
            <a:r>
              <a:rPr lang="en-GB" dirty="0" smtClean="0"/>
              <a:t>1: 15,000</a:t>
            </a:r>
          </a:p>
          <a:p>
            <a:endParaRPr lang="en-GB" dirty="0" smtClean="0"/>
          </a:p>
          <a:p>
            <a:r>
              <a:rPr lang="en-GB" dirty="0" smtClean="0"/>
              <a:t>(AAGA more common after sedation than GA)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570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No single ‘incidence’</a:t>
            </a:r>
          </a:p>
          <a:p>
            <a:r>
              <a:rPr lang="en-GB" dirty="0" smtClean="0"/>
              <a:t>Brice differs from NAP5</a:t>
            </a:r>
          </a:p>
          <a:p>
            <a:r>
              <a:rPr lang="en-GB" dirty="0" smtClean="0"/>
              <a:t>NAP5 main study differs from Baseline</a:t>
            </a:r>
          </a:p>
          <a:p>
            <a:r>
              <a:rPr lang="en-GB" dirty="0" smtClean="0"/>
              <a:t>Within NAP5, differences in incidence between categories</a:t>
            </a:r>
          </a:p>
          <a:p>
            <a:r>
              <a:rPr lang="en-GB" dirty="0" smtClean="0"/>
              <a:t>Different methods look at different things</a:t>
            </a:r>
          </a:p>
          <a:p>
            <a:r>
              <a:rPr lang="en-GB" dirty="0" smtClean="0"/>
              <a:t>Different entities differ in degree to which detected by methods</a:t>
            </a:r>
          </a:p>
          <a:p>
            <a:r>
              <a:rPr lang="en-GB" dirty="0" smtClean="0"/>
              <a:t>These differences need researching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Interim </a:t>
            </a:r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AAGA risks (overview) appear to include:</a:t>
            </a:r>
          </a:p>
          <a:p>
            <a:r>
              <a:rPr lang="en-GB" dirty="0" smtClean="0"/>
              <a:t>Middle age</a:t>
            </a:r>
          </a:p>
          <a:p>
            <a:r>
              <a:rPr lang="en-GB" dirty="0" smtClean="0"/>
              <a:t>Obesity</a:t>
            </a:r>
          </a:p>
          <a:p>
            <a:r>
              <a:rPr lang="en-GB" dirty="0" err="1" smtClean="0"/>
              <a:t>Thiopentone</a:t>
            </a:r>
            <a:r>
              <a:rPr lang="en-GB" dirty="0" smtClean="0"/>
              <a:t> as induction agent (</a:t>
            </a:r>
            <a:r>
              <a:rPr lang="en-GB" dirty="0" err="1" smtClean="0"/>
              <a:t>etomidate</a:t>
            </a:r>
            <a:r>
              <a:rPr lang="en-GB" dirty="0" smtClean="0"/>
              <a:t>)</a:t>
            </a:r>
          </a:p>
          <a:p>
            <a:r>
              <a:rPr lang="en-GB" dirty="0" smtClean="0"/>
              <a:t>RSI</a:t>
            </a:r>
          </a:p>
          <a:p>
            <a:r>
              <a:rPr lang="en-GB" dirty="0" smtClean="0"/>
              <a:t>OB and cardiothoracic</a:t>
            </a:r>
          </a:p>
          <a:p>
            <a:r>
              <a:rPr lang="en-GB" dirty="0" smtClean="0"/>
              <a:t>NMB, </a:t>
            </a:r>
            <a:r>
              <a:rPr lang="en-GB" dirty="0" err="1" smtClean="0"/>
              <a:t>esp</a:t>
            </a:r>
            <a:r>
              <a:rPr lang="en-GB" dirty="0" smtClean="0"/>
              <a:t> with no monitoring or </a:t>
            </a:r>
            <a:r>
              <a:rPr lang="en-GB" dirty="0" smtClean="0"/>
              <a:t>reversal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Focus 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Phases of anaesthesia</a:t>
            </a:r>
          </a:p>
          <a:p>
            <a:endParaRPr lang="en-GB" dirty="0" smtClean="0"/>
          </a:p>
          <a:p>
            <a:r>
              <a:rPr lang="en-GB" dirty="0" smtClean="0"/>
              <a:t>TIVA/TCI</a:t>
            </a:r>
          </a:p>
          <a:p>
            <a:endParaRPr lang="en-GB" dirty="0" smtClean="0"/>
          </a:p>
          <a:p>
            <a:r>
              <a:rPr lang="en-GB" dirty="0" smtClean="0"/>
              <a:t>DOA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Induction/transfer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Syringe swaps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37242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884561" cy="257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‘Gap’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135270" cy="420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Causes of the gap</a:t>
            </a:r>
          </a:p>
          <a:p>
            <a:r>
              <a:rPr lang="en-GB" dirty="0" smtClean="0"/>
              <a:t>Prolonged intubation (</a:t>
            </a:r>
            <a:r>
              <a:rPr lang="en-GB" dirty="0" err="1" smtClean="0"/>
              <a:t>thiopentone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Redistribution  (</a:t>
            </a:r>
            <a:r>
              <a:rPr lang="en-GB" dirty="0" err="1" smtClean="0"/>
              <a:t>thiopentone</a:t>
            </a:r>
            <a:r>
              <a:rPr lang="en-GB" dirty="0" smtClean="0"/>
              <a:t>)</a:t>
            </a:r>
          </a:p>
          <a:p>
            <a:r>
              <a:rPr lang="en-GB" dirty="0" smtClean="0"/>
              <a:t>Obesity</a:t>
            </a:r>
          </a:p>
          <a:p>
            <a:r>
              <a:rPr lang="en-GB" dirty="0" smtClean="0"/>
              <a:t>Anaesthetic room – theatre transfer delay</a:t>
            </a:r>
          </a:p>
          <a:p>
            <a:r>
              <a:rPr lang="en-GB" dirty="0" smtClean="0"/>
              <a:t>Omission of agent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37112"/>
            <a:ext cx="231748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229200"/>
            <a:ext cx="2835220" cy="19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983193" cy="21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71600"/>
            <a:ext cx="7258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36% of AAGA cases</a:t>
            </a:r>
          </a:p>
          <a:p>
            <a:r>
              <a:rPr lang="en-GB" dirty="0" smtClean="0"/>
              <a:t>40% at knife-skin; 8% right at end</a:t>
            </a:r>
          </a:p>
          <a:p>
            <a:r>
              <a:rPr lang="en-GB" dirty="0" smtClean="0"/>
              <a:t>Only ~50% during ‘stable’ phase</a:t>
            </a:r>
          </a:p>
          <a:p>
            <a:endParaRPr lang="en-GB" dirty="0" smtClean="0"/>
          </a:p>
          <a:p>
            <a:r>
              <a:rPr lang="en-GB" dirty="0" smtClean="0"/>
              <a:t>Causes</a:t>
            </a:r>
          </a:p>
          <a:p>
            <a:r>
              <a:rPr lang="en-GB" dirty="0" smtClean="0"/>
              <a:t>Similar to induction (gap)</a:t>
            </a:r>
          </a:p>
          <a:p>
            <a:r>
              <a:rPr lang="en-GB" dirty="0" smtClean="0"/>
              <a:t>Early cessation of rapid-offset agents</a:t>
            </a:r>
          </a:p>
          <a:p>
            <a:r>
              <a:rPr lang="en-GB" dirty="0" smtClean="0"/>
              <a:t>Inappropriately low agent concentrations (titrated to BP or BIS)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484784"/>
            <a:ext cx="8363272" cy="1143000"/>
          </a:xfrm>
        </p:spPr>
        <p:txBody>
          <a:bodyPr/>
          <a:lstStyle/>
          <a:p>
            <a:pPr algn="r"/>
            <a:r>
              <a:rPr lang="en-GB" dirty="0" smtClean="0"/>
              <a:t> UK Activity survey</a:t>
            </a: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35"/>
            <a:ext cx="4464496" cy="64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currys\Desktop\NAP5\PICTURES\Survey fo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201207" cy="3134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332656"/>
            <a:ext cx="432048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14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Highest % of ‘unknown’ cause (26%)</a:t>
            </a:r>
          </a:p>
          <a:p>
            <a:r>
              <a:rPr lang="en-GB" dirty="0" smtClean="0"/>
              <a:t>?genetic / innate resistance?</a:t>
            </a:r>
          </a:p>
          <a:p>
            <a:endParaRPr lang="en-GB" dirty="0" smtClean="0"/>
          </a:p>
          <a:p>
            <a:r>
              <a:rPr lang="en-GB" dirty="0" smtClean="0"/>
              <a:t>Phase in which ETAG alarms and/or DOA monitors might yield most benefit?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Emergence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18% of AAGA cases</a:t>
            </a:r>
          </a:p>
          <a:p>
            <a:r>
              <a:rPr lang="en-GB" dirty="0" smtClean="0"/>
              <a:t>Balance of GA </a:t>
            </a:r>
            <a:r>
              <a:rPr lang="en-GB" dirty="0" err="1" smtClean="0"/>
              <a:t>vs</a:t>
            </a:r>
            <a:r>
              <a:rPr lang="en-GB" dirty="0" smtClean="0"/>
              <a:t> NMB key feature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57734"/>
            <a:ext cx="7488832" cy="45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Patients are distressed by paralysis</a:t>
            </a:r>
          </a:p>
          <a:p>
            <a:r>
              <a:rPr lang="en-GB" dirty="0" smtClean="0"/>
              <a:t>Interpret it as AAGA</a:t>
            </a:r>
          </a:p>
          <a:p>
            <a:r>
              <a:rPr lang="en-GB" dirty="0" smtClean="0"/>
              <a:t>Anaesthesia enables coping with paralysis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31230"/>
            <a:ext cx="5544616" cy="33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approach to NMJ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Nerve stimulator = test of motor capacity</a:t>
            </a:r>
          </a:p>
          <a:p>
            <a:r>
              <a:rPr lang="en-GB" dirty="0" smtClean="0"/>
              <a:t>n</a:t>
            </a:r>
            <a:r>
              <a:rPr lang="en-GB" dirty="0" smtClean="0"/>
              <a:t>ot to achieve deep NMJ blockade for surgery</a:t>
            </a:r>
          </a:p>
          <a:p>
            <a:r>
              <a:rPr lang="en-GB" dirty="0" smtClean="0"/>
              <a:t>More to confirm return of motor capacity at end</a:t>
            </a:r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3605808" cy="29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First, establish return of motor capacity</a:t>
            </a:r>
          </a:p>
          <a:p>
            <a:r>
              <a:rPr lang="en-GB" dirty="0" smtClean="0"/>
              <a:t>Then, reduce anaesthesia for wake up</a:t>
            </a:r>
          </a:p>
          <a:p>
            <a:r>
              <a:rPr lang="en-GB" dirty="0" smtClean="0"/>
              <a:t>‘awake </a:t>
            </a:r>
            <a:r>
              <a:rPr lang="en-GB" dirty="0" err="1" smtClean="0"/>
              <a:t>extubation</a:t>
            </a:r>
            <a:r>
              <a:rPr lang="en-GB" dirty="0" smtClean="0"/>
              <a:t>’ = </a:t>
            </a:r>
            <a:r>
              <a:rPr lang="en-GB" dirty="0" err="1" smtClean="0"/>
              <a:t>extubation</a:t>
            </a:r>
            <a:r>
              <a:rPr lang="en-GB" dirty="0" smtClean="0"/>
              <a:t> in patient with full motor capacity who is also awake</a:t>
            </a:r>
          </a:p>
          <a:p>
            <a:r>
              <a:rPr lang="en-GB" dirty="0" smtClean="0"/>
              <a:t>Not just a patient who is ‘awake’!</a:t>
            </a:r>
          </a:p>
          <a:p>
            <a:r>
              <a:rPr lang="en-GB" dirty="0" smtClean="0"/>
              <a:t>Implications for consent to warn about experience of awake </a:t>
            </a:r>
            <a:r>
              <a:rPr lang="en-GB" dirty="0" err="1" smtClean="0"/>
              <a:t>extubation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TIVA/TCI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Superficially a ‘risk’</a:t>
            </a:r>
          </a:p>
          <a:p>
            <a:r>
              <a:rPr lang="en-GB" dirty="0" smtClean="0"/>
              <a:t>However, non-standard / non-TCI methods most a risk, </a:t>
            </a:r>
            <a:r>
              <a:rPr lang="en-GB" dirty="0" err="1" smtClean="0"/>
              <a:t>esp</a:t>
            </a:r>
            <a:r>
              <a:rPr lang="en-GB" dirty="0" smtClean="0"/>
              <a:t> in ‘transfer’ scenarios</a:t>
            </a:r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53481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147637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48050"/>
            <a:ext cx="3009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520" y="5229200"/>
            <a:ext cx="85689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1912" y="6101680"/>
            <a:ext cx="85689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recommend better training with TIVA/TCI</a:t>
            </a:r>
          </a:p>
          <a:p>
            <a:endParaRPr lang="en-GB" dirty="0" smtClean="0"/>
          </a:p>
          <a:p>
            <a:r>
              <a:rPr lang="en-GB" dirty="0" smtClean="0"/>
              <a:t>Special care with transfer of volatile to TIVA</a:t>
            </a:r>
          </a:p>
          <a:p>
            <a:endParaRPr lang="en-GB" dirty="0" smtClean="0"/>
          </a:p>
          <a:p>
            <a:r>
              <a:rPr lang="en-GB" dirty="0" smtClean="0"/>
              <a:t>Consider monitoring (DOA) in these cases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Headline figures: don’t tell whole 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DOAs in Activity Survey = 2.8%</a:t>
            </a:r>
          </a:p>
          <a:p>
            <a:r>
              <a:rPr lang="en-GB" dirty="0" smtClean="0"/>
              <a:t>DOAs in AAGA cohort = 4.3%</a:t>
            </a:r>
          </a:p>
          <a:p>
            <a:endParaRPr lang="en-GB" dirty="0" smtClean="0"/>
          </a:p>
          <a:p>
            <a:r>
              <a:rPr lang="en-GB" dirty="0" smtClean="0"/>
              <a:t>…over-representation in AAGAs ! (by ~50%)</a:t>
            </a:r>
          </a:p>
          <a:p>
            <a:endParaRPr lang="en-GB" dirty="0" smtClean="0"/>
          </a:p>
          <a:p>
            <a:r>
              <a:rPr lang="en-GB" dirty="0" smtClean="0"/>
              <a:t>Cannot be a ‘risk’ to use DOAs?</a:t>
            </a:r>
          </a:p>
          <a:p>
            <a:endParaRPr lang="en-GB" dirty="0" smtClean="0"/>
          </a:p>
          <a:p>
            <a:r>
              <a:rPr lang="en-GB" dirty="0" smtClean="0">
                <a:sym typeface="Wingdings" pitchFamily="2" charset="2"/>
              </a:rPr>
              <a:t> need to look at data more closely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72816"/>
            <a:ext cx="2045940" cy="362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Hazard ratios of anaesthetic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TIVA + NBD presents most risk (3 -4 x)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64" y="2708920"/>
            <a:ext cx="89449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88224" y="2636912"/>
            <a:ext cx="1512168" cy="374441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 of use of DOAs Activity Survey </a:t>
            </a:r>
            <a:r>
              <a:rPr lang="en-GB" dirty="0" err="1" smtClean="0"/>
              <a:t>vs</a:t>
            </a:r>
            <a:r>
              <a:rPr lang="en-GB" dirty="0" smtClean="0"/>
              <a:t> AAGA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Selective use in certain modes of anaesthesia</a:t>
            </a:r>
          </a:p>
          <a:p>
            <a:r>
              <a:rPr lang="en-GB" dirty="0" smtClean="0"/>
              <a:t>Greater use in TIVA+NBD – and greatest apparent benefit here too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896448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31832" y="3356992"/>
            <a:ext cx="1512168" cy="374441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11960" y="3356992"/>
            <a:ext cx="1800200" cy="374441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  </a:t>
            </a:r>
            <a:r>
              <a:rPr lang="en-GB" dirty="0" smtClean="0"/>
              <a:t>criteria for AAGA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i="1" dirty="0"/>
              <a:t>a</a:t>
            </a:r>
            <a:r>
              <a:rPr lang="en-GB" i="1" dirty="0" smtClean="0"/>
              <a:t> new patient report </a:t>
            </a:r>
          </a:p>
          <a:p>
            <a:pPr marL="0" indent="0" algn="ctr">
              <a:buNone/>
            </a:pPr>
            <a:r>
              <a:rPr lang="en-GB" i="1" dirty="0" smtClean="0"/>
              <a:t>made between </a:t>
            </a:r>
            <a:r>
              <a:rPr lang="en-GB" i="1" dirty="0"/>
              <a:t>1 June 2012 - 31 May 2013 </a:t>
            </a: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that </a:t>
            </a:r>
            <a:r>
              <a:rPr lang="en-GB" i="1" dirty="0"/>
              <a:t>they had been aware for a period of time when they expected to be unconscious.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094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benefit of DOA?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Of the 6 AAGA cases with DOA only 1 was distressed</a:t>
            </a:r>
          </a:p>
          <a:p>
            <a:endParaRPr lang="en-GB" dirty="0" smtClean="0"/>
          </a:p>
          <a:p>
            <a:r>
              <a:rPr lang="en-GB" dirty="0" smtClean="0"/>
              <a:t>impact of AAGA milder with DOA use?</a:t>
            </a:r>
          </a:p>
          <a:p>
            <a:endParaRPr lang="en-GB" dirty="0" smtClean="0"/>
          </a:p>
          <a:p>
            <a:r>
              <a:rPr lang="en-GB" dirty="0" smtClean="0"/>
              <a:t>Trials focussing on TIVA + NMB and on impact on patients may show most benefit for DOAs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Caution with DOAs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en-GB" dirty="0" smtClean="0"/>
              <a:t>Titrating agent dosing to DOA output, even to very low agent levels</a:t>
            </a:r>
          </a:p>
          <a:p>
            <a:endParaRPr lang="en-GB" dirty="0" smtClean="0"/>
          </a:p>
          <a:p>
            <a:r>
              <a:rPr lang="en-GB" i="1" dirty="0" smtClean="0"/>
              <a:t>Elderly pt, cardiac surgery, BIS &lt; 60 but ETAG titrated to 0.4 MAC to achieve this – AAGA with distress during positioning</a:t>
            </a:r>
          </a:p>
          <a:p>
            <a:endParaRPr lang="en-GB" dirty="0" smtClean="0"/>
          </a:p>
          <a:p>
            <a:r>
              <a:rPr lang="en-GB" i="1" dirty="0" smtClean="0"/>
              <a:t>Elderly pt, </a:t>
            </a:r>
            <a:r>
              <a:rPr lang="en-GB" i="1" dirty="0" err="1" smtClean="0"/>
              <a:t>abdo</a:t>
            </a:r>
            <a:r>
              <a:rPr lang="en-GB" i="1" dirty="0" smtClean="0"/>
              <a:t> surgery, BIS kept &lt;55 but ETAG titrated to 0.4 MAC; AAGA with pain but no distress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Caution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DOA used, and its output high, then this is compelling evidence that AAGA occurred, despite no other pointers</a:t>
            </a:r>
          </a:p>
          <a:p>
            <a:r>
              <a:rPr lang="en-GB" i="1" dirty="0" smtClean="0"/>
              <a:t>Pt </a:t>
            </a:r>
            <a:r>
              <a:rPr lang="en-GB" i="1" dirty="0" smtClean="0"/>
              <a:t>made a complaint of AAGA after </a:t>
            </a:r>
            <a:r>
              <a:rPr lang="en-GB" i="1" dirty="0" err="1" smtClean="0"/>
              <a:t>ortho</a:t>
            </a:r>
            <a:r>
              <a:rPr lang="en-GB" i="1" dirty="0" smtClean="0"/>
              <a:t> surgery (with other complaints). Account vague but BIS briefly 65 after incision (~45 otherwise)</a:t>
            </a:r>
            <a:endParaRPr lang="en-GB" i="1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97152"/>
            <a:ext cx="49434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DOA Recommendations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We need to be familiar with existing DOAs</a:t>
            </a:r>
          </a:p>
          <a:p>
            <a:r>
              <a:rPr lang="en-GB" u="sng" dirty="0" smtClean="0"/>
              <a:t>Including IFT</a:t>
            </a:r>
          </a:p>
          <a:p>
            <a:r>
              <a:rPr lang="en-GB" dirty="0" smtClean="0"/>
              <a:t>Need for pragmatic protocols for how to use and respond to DOA outputs, integrating with other information</a:t>
            </a:r>
          </a:p>
          <a:p>
            <a:r>
              <a:rPr lang="en-GB" dirty="0" smtClean="0"/>
              <a:t>DOAs likely most useful when NMBs used in highest risk categories (</a:t>
            </a:r>
            <a:r>
              <a:rPr lang="en-GB" dirty="0" err="1" smtClean="0"/>
              <a:t>eg</a:t>
            </a:r>
            <a:r>
              <a:rPr lang="en-GB" dirty="0" smtClean="0"/>
              <a:t>, TIVA)</a:t>
            </a:r>
          </a:p>
          <a:p>
            <a:r>
              <a:rPr lang="en-GB" dirty="0" smtClean="0"/>
              <a:t>Logically should be used from very start of/before induction                                       	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NAP5 identifies high risk groups and situations</a:t>
            </a:r>
          </a:p>
          <a:p>
            <a:r>
              <a:rPr lang="en-GB" dirty="0" smtClean="0"/>
              <a:t>NMB, its impact and its  monitoring is main message</a:t>
            </a:r>
          </a:p>
          <a:p>
            <a:r>
              <a:rPr lang="en-GB" dirty="0" smtClean="0"/>
              <a:t>Anaesthesia-specific checklist (WHO)</a:t>
            </a:r>
          </a:p>
          <a:p>
            <a:r>
              <a:rPr lang="en-GB" dirty="0" smtClean="0"/>
              <a:t>TIVA + NMB = care (+ DOA monitoring)</a:t>
            </a:r>
          </a:p>
          <a:p>
            <a:r>
              <a:rPr lang="en-GB" dirty="0" smtClean="0"/>
              <a:t>AAGA &amp; incidences implications for consent</a:t>
            </a:r>
          </a:p>
          <a:p>
            <a:endParaRPr lang="en-GB" dirty="0" smtClean="0"/>
          </a:p>
          <a:p>
            <a:r>
              <a:rPr lang="en-GB" dirty="0" smtClean="0"/>
              <a:t>THANK YOU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 descr="C:\Users\tim\Desktop\NAP5\PHOTOS NAP5 meetings\P101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6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9" y="111367"/>
            <a:ext cx="7848871" cy="65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62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9" y="111367"/>
            <a:ext cx="7848871" cy="65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0.gstatic.com/images?q=tbn:ANd9GcRh85f3uvJdVMcQvjRrlCA0354xKCuBi2hL-tkSxX1rXNqwn0du5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78" b="89778" l="4000" r="9288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0" y="908720"/>
            <a:ext cx="3384374" cy="3384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Cases reported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269 UK centres</a:t>
            </a:r>
          </a:p>
          <a:p>
            <a:r>
              <a:rPr lang="en-GB" dirty="0" smtClean="0"/>
              <a:t>108 filed zero returns over the year</a:t>
            </a:r>
          </a:p>
          <a:p>
            <a:r>
              <a:rPr lang="en-GB" dirty="0" smtClean="0"/>
              <a:t>161  (60%) centres had a report</a:t>
            </a:r>
          </a:p>
          <a:p>
            <a:endParaRPr lang="en-GB" dirty="0" smtClean="0"/>
          </a:p>
          <a:p>
            <a:r>
              <a:rPr lang="en-GB" dirty="0" smtClean="0"/>
              <a:t>471 requests to upload data</a:t>
            </a:r>
          </a:p>
          <a:p>
            <a:r>
              <a:rPr lang="en-GB" dirty="0" smtClean="0"/>
              <a:t>341 logins issued (130 inadmissible)</a:t>
            </a:r>
          </a:p>
          <a:p>
            <a:r>
              <a:rPr lang="en-GB" dirty="0" smtClean="0"/>
              <a:t>321 logins used (20 unused)</a:t>
            </a:r>
          </a:p>
          <a:p>
            <a:r>
              <a:rPr lang="en-GB" dirty="0" smtClean="0"/>
              <a:t>300 accepted (21 judged inadmissible)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5661248"/>
            <a:ext cx="7128792" cy="720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95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1142</Words>
  <Application>Microsoft Office PowerPoint</Application>
  <PresentationFormat>On-screen Show (4:3)</PresentationFormat>
  <Paragraphs>231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NAP5 – the Main Results and Incidences</vt:lpstr>
      <vt:lpstr>Slide 2</vt:lpstr>
      <vt:lpstr>Methods</vt:lpstr>
      <vt:lpstr> UK Activity survey</vt:lpstr>
      <vt:lpstr>Inclusion  criteria for AAGA</vt:lpstr>
      <vt:lpstr>Slide 6</vt:lpstr>
      <vt:lpstr>Slide 7</vt:lpstr>
      <vt:lpstr>Slide 8</vt:lpstr>
      <vt:lpstr>Cases reported</vt:lpstr>
      <vt:lpstr>Slide 10</vt:lpstr>
      <vt:lpstr>Slide 11</vt:lpstr>
      <vt:lpstr>Age</vt:lpstr>
      <vt:lpstr>Weight</vt:lpstr>
      <vt:lpstr>ASA</vt:lpstr>
      <vt:lpstr>Phase of anaesthesia</vt:lpstr>
      <vt:lpstr>Slide 16</vt:lpstr>
      <vt:lpstr>Slide 17</vt:lpstr>
      <vt:lpstr>Slide 18</vt:lpstr>
      <vt:lpstr>Types of surgery</vt:lpstr>
      <vt:lpstr>Modes of anaesthesia</vt:lpstr>
      <vt:lpstr>Induction  </vt:lpstr>
      <vt:lpstr>Maintenance</vt:lpstr>
      <vt:lpstr>NMB</vt:lpstr>
      <vt:lpstr>“Incidence”</vt:lpstr>
      <vt:lpstr>Incidence subgroups…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Interim Conclusions</vt:lpstr>
      <vt:lpstr>Focus on</vt:lpstr>
      <vt:lpstr>Induction/transfer</vt:lpstr>
      <vt:lpstr>Slide 36</vt:lpstr>
      <vt:lpstr>Slide 37</vt:lpstr>
      <vt:lpstr>Solution: checklist</vt:lpstr>
      <vt:lpstr>Maintenance phase</vt:lpstr>
      <vt:lpstr>Maintenance phase</vt:lpstr>
      <vt:lpstr>Emergence phase</vt:lpstr>
      <vt:lpstr>Slide 42</vt:lpstr>
      <vt:lpstr>New approach to NMJ monitoring</vt:lpstr>
      <vt:lpstr>Slide 44</vt:lpstr>
      <vt:lpstr>TIVA/TCI</vt:lpstr>
      <vt:lpstr>Slide 46</vt:lpstr>
      <vt:lpstr>Headline figures: don’t tell whole story</vt:lpstr>
      <vt:lpstr>Hazard ratios of anaesthetic techniques</vt:lpstr>
      <vt:lpstr>Ratio of use of DOAs Activity Survey vs AAGA cases</vt:lpstr>
      <vt:lpstr>Extra benefit of DOA?</vt:lpstr>
      <vt:lpstr>Caution with DOAs (1)</vt:lpstr>
      <vt:lpstr>Caution (2)</vt:lpstr>
      <vt:lpstr>DOA Recommendations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jjp</cp:lastModifiedBy>
  <cp:revision>77</cp:revision>
  <dcterms:created xsi:type="dcterms:W3CDTF">2014-07-25T06:24:51Z</dcterms:created>
  <dcterms:modified xsi:type="dcterms:W3CDTF">2014-09-16T09:36:12Z</dcterms:modified>
</cp:coreProperties>
</file>